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2" y="6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4EDCE-B972-69D6-0D36-5FA427400A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E35DFB1-8C82-F68A-EDD3-06D447619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61A964-C3B3-8971-E8E6-CEBF440FC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C73B-3911-4968-AB57-3D2F9CECAF75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BD2A79-81D0-B101-C258-EEF1DF3A2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BE209-DFA5-794D-3DF7-DD62899F8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A90F2-B60C-4E81-80C0-304855E5BC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705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CC5AE-DFF1-EC55-F5A4-47B713CD8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F7B7C3-9FCD-5B9C-F169-0C4F74182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258B54-9078-6732-C09D-BBD81B429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C73B-3911-4968-AB57-3D2F9CECAF75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1A537F-8D74-44E3-DC5E-A2ADEFAA6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AC69D3-D69A-D48F-B7C4-21A2951B1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A90F2-B60C-4E81-80C0-304855E5BC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795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82042D1-52B5-7B6D-F042-60665873F2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E6542D-7332-D17C-B2B1-3BF5F7143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6134D6-5EB4-EBB4-D35A-3DDC30AFE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C73B-3911-4968-AB57-3D2F9CECAF75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17D734-E4BF-0FDB-2C7D-FD67D40C3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26E134-8093-16A8-F0EF-715812B20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A90F2-B60C-4E81-80C0-304855E5BC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7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D8E8B-C246-CECB-4ED0-4D7F56D14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C9841C-9844-CA45-B088-88782752A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5B8828-D083-358C-731B-6712CB36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C73B-3911-4968-AB57-3D2F9CECAF75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EDC5E2-C6D5-71F8-F3E6-4C8BD7A6A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9D2AF8-25AC-4159-136C-4FD41F7C8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A90F2-B60C-4E81-80C0-304855E5BC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816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935D96-7EBC-58B2-37FA-1780CC00C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057A76-06D0-B492-9FB5-532327918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EAA608-DC4A-25CC-2F40-2D33B2C5C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C73B-3911-4968-AB57-3D2F9CECAF75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9D33BB-BDC6-D9CB-C54B-E4EDD0180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305BE9-2DC4-FBE2-49E7-D0DA0F5D5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A90F2-B60C-4E81-80C0-304855E5BC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24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8079F9-EADC-88AA-47EF-19C6C8AD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313A65-5307-791B-1B2C-C8595FEA76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B4A325-9F39-D105-061B-60E430108C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33A2B-D420-55DC-6F0E-BE9A88BBC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C73B-3911-4968-AB57-3D2F9CECAF75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260C6C-8DB5-7179-C703-F544A3095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ACB597-C348-AD15-E453-2F4CE98B8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A90F2-B60C-4E81-80C0-304855E5BC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027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6389F-D39B-A93A-54D9-8C7AF771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BE818D-B5C9-850D-5A6E-DE0063560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193F51-7463-9F2B-3971-1C035464D4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0B7B2D2-3429-D425-DB12-9A716E524B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6727B0-7E0A-A6CB-B51D-C5621191F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E932988-9C5E-A0AC-9BF7-DAC7A225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C73B-3911-4968-AB57-3D2F9CECAF75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B232519-7AD6-983D-7A73-652DB2646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6F56781-E5D3-73A1-26E8-6926B844C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A90F2-B60C-4E81-80C0-304855E5BC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997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34B179-B884-D5AA-35FD-248E92ED8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3C7CD0B-C5AB-0226-BB77-4F3261A25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C73B-3911-4968-AB57-3D2F9CECAF75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B4B595-FCDD-0990-EE5F-5BC760B14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1B66B6-A785-FF79-826A-9C3E13071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A90F2-B60C-4E81-80C0-304855E5BC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730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80400B1-E0C8-E58E-1E19-577ED143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C73B-3911-4968-AB57-3D2F9CECAF75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25A2AB3-8839-B86A-AC37-921E693CF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05FDF4-073D-1F89-017A-7E7DC26F7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A90F2-B60C-4E81-80C0-304855E5BC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570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5DC861-399A-51DD-8A9D-3F7F78612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CCFA73-BE61-1B9F-B2E0-087A1CE6E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7417CD-1FA0-2DC5-524C-8AC7C53626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01ECEC-69AC-82B7-3406-81F9784D2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C73B-3911-4968-AB57-3D2F9CECAF75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44CF0D-979A-BDE3-D08D-65913115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43EE38-5498-8D84-0073-9C3D992BC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A90F2-B60C-4E81-80C0-304855E5BC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62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66548-501A-138E-1619-69407E3C1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BC98DD-B605-CFD9-D377-B30C39252C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8DE78C-B558-7A12-0E7B-4818DC5663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AC0B8A-812A-417F-A9A1-F1A7D9967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C73B-3911-4968-AB57-3D2F9CECAF75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4B1D83-33C8-C468-16B3-BE17A77C3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AFE202-A596-09E8-084A-5176D8C2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A90F2-B60C-4E81-80C0-304855E5BC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472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477127-F5C5-7BF0-046E-58C055A32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7E775C-A911-5443-02AA-2950E70BF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22E538-E7CD-DC4F-EFDD-8DAC6C2FEF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2C73B-3911-4968-AB57-3D2F9CECAF75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C1FD3-CC42-FEB2-BB10-6F3EBF336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2B3144-898A-EE3F-D3B1-6EAA635E4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A90F2-B60C-4E81-80C0-304855E5BC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56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base.consultant.ru/cons/cgi/online.cgi?req=doc;base=EXP;n=528157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smu.ru/lib/copyright/Osn_pravila_oformleniya_spiska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B9CA54-5542-27A5-C4E9-C4701C517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322783"/>
            <a:ext cx="5334930" cy="3004145"/>
          </a:xfrm>
        </p:spPr>
        <p:txBody>
          <a:bodyPr>
            <a:normAutofit/>
          </a:bodyPr>
          <a:lstStyle/>
          <a:p>
            <a:r>
              <a:rPr lang="ru-RU" sz="4200" dirty="0"/>
              <a:t>ПОСОБИЕ ПО ОФОРМЛЕНИЮ РУКОПИСЕЙ ДЛЯ СБОРНИКА </a:t>
            </a:r>
            <a:br>
              <a:rPr lang="ru-RU" sz="4200" dirty="0"/>
            </a:br>
            <a:r>
              <a:rPr lang="ru-RU" sz="4200" dirty="0"/>
              <a:t>«БЮЛЛЕТЕНЬ СГМУ»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8FF7B0-5B8E-05E9-B68C-2341AA222C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8544" y="5397250"/>
            <a:ext cx="5334931" cy="890703"/>
          </a:xfrm>
        </p:spPr>
        <p:txBody>
          <a:bodyPr>
            <a:normAutofit/>
          </a:bodyPr>
          <a:lstStyle/>
          <a:p>
            <a:r>
              <a:rPr lang="ru-RU" dirty="0"/>
              <a:t>Заместитель главного редактора к.м.н. Дыбин А.С.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Рисунок 3" descr="Изображение выглядит как символ, логотип, круг, Торговая марка&#10;&#10;Автоматически созданное описание">
            <a:extLst>
              <a:ext uri="{FF2B5EF4-FFF2-40B4-BE49-F238E27FC236}">
                <a16:creationId xmlns:a16="http://schemas.microsoft.com/office/drawing/2014/main" id="{3651351B-E834-D793-01B7-117336D4E9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60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E66FE0-A9E5-7D63-12C1-32856A383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ru-RU" dirty="0"/>
              <a:t>Особенности оформления тезисов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Рисунок 4" descr="Три пустых рамки рекламных щитов">
            <a:extLst>
              <a:ext uri="{FF2B5EF4-FFF2-40B4-BE49-F238E27FC236}">
                <a16:creationId xmlns:a16="http://schemas.microsoft.com/office/drawing/2014/main" id="{EBDEA271-418F-E127-7727-097A923BD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2" y="1755649"/>
            <a:ext cx="4777381" cy="3176958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ADB4B5FC-A9A6-9318-7349-3F0BE50B2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2650435"/>
            <a:ext cx="5458838" cy="3526528"/>
          </a:xfrm>
        </p:spPr>
        <p:txBody>
          <a:bodyPr>
            <a:normAutofit/>
          </a:bodyPr>
          <a:lstStyle/>
          <a:p>
            <a:r>
              <a:rPr lang="ru-RU" dirty="0"/>
              <a:t>В тезисах Не требуются аннотация и ключевые слова</a:t>
            </a:r>
          </a:p>
          <a:p>
            <a:endParaRPr lang="ru-RU" dirty="0"/>
          </a:p>
          <a:p>
            <a:r>
              <a:rPr lang="ru-RU" dirty="0"/>
              <a:t>Список литературы должен составлять от 3 до 5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4118058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304A14-32D0-4873-B914-423ED7B8D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8872B-F319-189F-993C-552324683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87502" cy="1325563"/>
          </a:xfrm>
        </p:spPr>
        <p:txBody>
          <a:bodyPr>
            <a:normAutofit/>
          </a:bodyPr>
          <a:lstStyle/>
          <a:p>
            <a:r>
              <a:rPr lang="ru-RU" dirty="0"/>
              <a:t>Оформление списка литературы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B3BEE5-2545-5D04-F30E-F3F915EDB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0" y="1656147"/>
            <a:ext cx="6130964" cy="4836728"/>
          </a:xfrm>
        </p:spPr>
        <p:txBody>
          <a:bodyPr>
            <a:noAutofit/>
          </a:bodyPr>
          <a:lstStyle/>
          <a:p>
            <a:r>
              <a:rPr lang="ru-RU" sz="16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Библиографические ссылки русскоязычного источника в списке литературы в соответствии с </a:t>
            </a:r>
            <a:r>
              <a:rPr lang="ru-RU" sz="1600" u="sng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ГОСТ Р 7.0.5-2008</a:t>
            </a:r>
            <a:endParaRPr lang="ru-RU" sz="1600" u="sng" kern="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Библиографические ссылки на иностранные источники следует составлять в формате </a:t>
            </a:r>
            <a:r>
              <a:rPr lang="ru-RU" sz="16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Vancouver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версии AMA</a:t>
            </a:r>
            <a:endParaRPr lang="ru-RU" sz="1600" u="sng" kern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600" u="sng" kern="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Формат библиографической ссылки: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статьи из журнала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Фамилия И.О. Название статьи // Название журнала. Год издания. Том, Номер издания. С. 00-00. (страницы, на которых опубликована работа)</a:t>
            </a:r>
          </a:p>
          <a:p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книги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Фамилия И.О. Название книги. Место издания: Издательство, год издания. Количество страниц в книге с.</a:t>
            </a:r>
          </a:p>
          <a:p>
            <a:pPr>
              <a:spcAft>
                <a:spcPts val="1200"/>
              </a:spcAft>
            </a:pP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статьи из сборника конференции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Фамилия И.О. Название статьи // Название сборника. Место издания: Издательство, год издания. С. 00-00. (страницы, на которых опубликована работа)</a:t>
            </a:r>
          </a:p>
          <a:p>
            <a:pPr marL="0" indent="0">
              <a:buNone/>
            </a:pPr>
            <a:r>
              <a:rPr lang="ru-RU" sz="1600" u="sng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Во всех случаях, когда у использованного источника есть (Digital Object </a:t>
            </a:r>
            <a:r>
              <a:rPr lang="ru-RU" sz="1600" u="sng" kern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Identifier</a:t>
            </a:r>
            <a:r>
              <a:rPr lang="ru-RU" sz="1600" u="sng" kern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DOI), его необходимо указывать в самом конце библиографической ссылки</a:t>
            </a:r>
          </a:p>
        </p:txBody>
      </p:sp>
      <p:pic>
        <p:nvPicPr>
          <p:cNvPr id="5" name="Рисунок 4" descr="Стек старых и новых книг">
            <a:extLst>
              <a:ext uri="{FF2B5EF4-FFF2-40B4-BE49-F238E27FC236}">
                <a16:creationId xmlns:a16="http://schemas.microsoft.com/office/drawing/2014/main" id="{5C76770F-B5F3-D0AD-229C-B4E03B5A6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4" r="18409" b="2"/>
          <a:stretch/>
        </p:blipFill>
        <p:spPr>
          <a:xfrm>
            <a:off x="6621294" y="1295416"/>
            <a:ext cx="5570706" cy="5562584"/>
          </a:xfrm>
          <a:custGeom>
            <a:avLst/>
            <a:gdLst/>
            <a:ahLst/>
            <a:cxnLst/>
            <a:rect l="l" t="t" r="r" b="b"/>
            <a:pathLst>
              <a:path w="5570706" h="5562584">
                <a:moveTo>
                  <a:pt x="3374687" y="0"/>
                </a:moveTo>
                <a:cubicBezTo>
                  <a:pt x="4190094" y="0"/>
                  <a:pt x="4937956" y="289196"/>
                  <a:pt x="5521301" y="770615"/>
                </a:cubicBezTo>
                <a:lnTo>
                  <a:pt x="5570706" y="815517"/>
                </a:lnTo>
                <a:lnTo>
                  <a:pt x="5570706" y="5562584"/>
                </a:lnTo>
                <a:lnTo>
                  <a:pt x="808135" y="5562584"/>
                </a:lnTo>
                <a:lnTo>
                  <a:pt x="770615" y="5521302"/>
                </a:lnTo>
                <a:cubicBezTo>
                  <a:pt x="289196" y="4937957"/>
                  <a:pt x="0" y="4190095"/>
                  <a:pt x="0" y="3374687"/>
                </a:cubicBezTo>
                <a:cubicBezTo>
                  <a:pt x="0" y="1510899"/>
                  <a:pt x="1510899" y="0"/>
                  <a:pt x="3374687" y="0"/>
                </a:cubicBezTo>
                <a:close/>
              </a:path>
            </a:pathLst>
          </a:custGeom>
        </p:spPr>
      </p:pic>
      <p:sp>
        <p:nvSpPr>
          <p:cNvPr id="12" name="!!Oval">
            <a:extLst>
              <a:ext uri="{FF2B5EF4-FFF2-40B4-BE49-F238E27FC236}">
                <a16:creationId xmlns:a16="http://schemas.microsoft.com/office/drawing/2014/main" id="{1D460C86-854F-4FB3-ABC2-E823D8FEB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3451" y="1656147"/>
            <a:ext cx="546100" cy="546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!!Arc">
            <a:extLst>
              <a:ext uri="{FF2B5EF4-FFF2-40B4-BE49-F238E27FC236}">
                <a16:creationId xmlns:a16="http://schemas.microsoft.com/office/drawing/2014/main" id="{BB48116A-278A-4CC5-89D3-9DE8E8FF1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739" y="587516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150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68F00-3AEB-722D-395D-5DB973437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Примеры оформления библиографических ссылок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383112-2720-3D8A-78AA-A29C731A2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Шестакова М.В. Современная сахароснижающая терапия // </a:t>
            </a:r>
            <a:r>
              <a:rPr lang="ru-RU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Проблемы эндокринологии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2010.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58, №4.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91-103.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Halpern SD, Ubel PA, Caplan AL. Solid-organ transplantation in HIV-infected patients. </a:t>
            </a:r>
            <a:r>
              <a:rPr lang="ru-RU" sz="1600" i="1" kern="0" dirty="0">
                <a:effectLst/>
                <a:ea typeface="Calibri" panose="020F0502020204030204" pitchFamily="34" charset="0"/>
              </a:rPr>
              <a:t>The New England Journal </a:t>
            </a:r>
            <a:r>
              <a:rPr lang="ru-RU" sz="1600" i="1" kern="0" dirty="0" err="1">
                <a:effectLst/>
                <a:ea typeface="Calibri" panose="020F0502020204030204" pitchFamily="34" charset="0"/>
              </a:rPr>
              <a:t>of</a:t>
            </a:r>
            <a:r>
              <a:rPr lang="ru-RU" sz="1600" i="1" kern="0" dirty="0">
                <a:effectLst/>
                <a:ea typeface="Calibri" panose="020F0502020204030204" pitchFamily="34" charset="0"/>
              </a:rPr>
              <a:t> </a:t>
            </a:r>
            <a:r>
              <a:rPr lang="ru-RU" sz="1600" i="1" kern="0" dirty="0" err="1">
                <a:effectLst/>
                <a:ea typeface="Calibri" panose="020F0502020204030204" pitchFamily="34" charset="0"/>
              </a:rPr>
              <a:t>Medicine</a:t>
            </a:r>
            <a:r>
              <a:rPr lang="ru-RU" sz="16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2002;347(4):284-287.</a:t>
            </a:r>
          </a:p>
          <a:p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Иванов А.А., Семенов А.Я. Рассеянный склероз / под редакцией Оганесяна М.И. </a:t>
            </a: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Спб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Издательство Эра, 2021. 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298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Breedlove GK,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Schorfheide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AM. 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Adolescent pregnancy.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Wieczorek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RR, editor. White Plains (NY): March of Dimes Education Services; 2001. 175 p.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Пархоменко А.А., </a:t>
            </a: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Дейханова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В.М. Оказание медицинской помощи больным, перенесшим инфаркт головного мозга, на амбулаторно-поликлиническом этапе // Пути развития первичной медико-санитарной помощи: материалы Всероссийской научно-практической конференции, 13-14 ноября 2014 г. Саратов, 2014. С. 156-186.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Harnden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P, Joffe JK, Jones WG, editors. Germ cell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tumours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V. Proceedings of the 5th Germ Cell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Tumour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Conference; 2001 Sep 13-15; Leeds, UK. New York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Springer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2002. 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pp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99-102.</a:t>
            </a:r>
          </a:p>
          <a:p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Бузаев И.В. Прогнозирование изменений центральной гемодинамики и выбор метода пластики левого желудочка при хронических аневризмах сердца</a:t>
            </a:r>
            <a:r>
              <a:rPr lang="ru-RU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... канд. мед. наук. Новосибирск, 2006. 243 с.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dirty="0"/>
              <a:t>*более подробно Вы можете ознакомиться с правилами оформления рукописей и примерами оформления списка литературы в Правилах для авторов или на сайте электронной библиотеки СГМУ по адресу: </a:t>
            </a:r>
            <a:r>
              <a:rPr lang="ru-RU" sz="1600" b="1" u="sng" kern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http://www.nsmu.ru/lib/copyright/Osn_pravila_oformleniya_spiska.pdf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297028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4AA025-5E84-F0CC-C76B-6B418CC7F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ru-RU" sz="5200"/>
              <a:t>Объем текста рукописей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Объект 7" descr="Желтые книги">
            <a:extLst>
              <a:ext uri="{FF2B5EF4-FFF2-40B4-BE49-F238E27FC236}">
                <a16:creationId xmlns:a16="http://schemas.microsoft.com/office/drawing/2014/main" id="{6F12F362-D8DE-8C76-2A3F-985294A237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r="5625" b="1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9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AA985D0-DA8A-33EE-43BC-D3DB2EABE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chemeClr val="tx1">
                    <a:alpha val="80000"/>
                  </a:schemeClr>
                </a:solidFill>
              </a:rPr>
              <a:t>Полнотекстовая статья: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alpha val="80000"/>
                  </a:schemeClr>
                </a:solidFill>
              </a:rPr>
              <a:t>от 1150 до 2150 слов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alpha val="80000"/>
                  </a:schemeClr>
                </a:solidFill>
              </a:rPr>
              <a:t> </a:t>
            </a:r>
          </a:p>
          <a:p>
            <a:r>
              <a:rPr lang="ru-RU" dirty="0">
                <a:solidFill>
                  <a:schemeClr val="tx1">
                    <a:alpha val="80000"/>
                  </a:schemeClr>
                </a:solidFill>
              </a:rPr>
              <a:t>Тезисы: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alpha val="80000"/>
                  </a:schemeClr>
                </a:solidFill>
              </a:rPr>
              <a:t>от 350 до 700 слов</a:t>
            </a:r>
            <a:endParaRPr lang="en-US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23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5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22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836C5-3554-7560-3D02-9A8462352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5400"/>
              <a:t>Структура рукописи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74F47A-347E-0C3F-E7AD-55CA8F703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2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Введение; 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2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Цель; 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2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Материалы и методы; 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2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Результаты и обсуждение; 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2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Заключение.</a:t>
            </a:r>
          </a:p>
        </p:txBody>
      </p:sp>
      <p:pic>
        <p:nvPicPr>
          <p:cNvPr id="6" name="Рисунок 5" descr="Черные точки, подключенные через Лингс для построения сети">
            <a:extLst>
              <a:ext uri="{FF2B5EF4-FFF2-40B4-BE49-F238E27FC236}">
                <a16:creationId xmlns:a16="http://schemas.microsoft.com/office/drawing/2014/main" id="{F41D4A01-B451-B6E6-BE6C-C1BB13C28D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80036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Arc 1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9B225D-FAE8-4D31-4E8F-F383EABA5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7222" y="159387"/>
            <a:ext cx="5458838" cy="1325563"/>
          </a:xfrm>
        </p:spPr>
        <p:txBody>
          <a:bodyPr>
            <a:normAutofit/>
          </a:bodyPr>
          <a:lstStyle/>
          <a:p>
            <a:r>
              <a:rPr lang="ru-RU" dirty="0"/>
              <a:t>Введение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Рисунок 4" descr="Бизнес-леди, рассматривающая заметки на стене">
            <a:extLst>
              <a:ext uri="{FF2B5EF4-FFF2-40B4-BE49-F238E27FC236}">
                <a16:creationId xmlns:a16="http://schemas.microsoft.com/office/drawing/2014/main" id="{2C074762-2968-FB35-65FB-3E73F4AB7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2" y="1630243"/>
            <a:ext cx="4777381" cy="34277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3276AC9-112B-3407-8EDC-B7085EBF9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7222" y="1293880"/>
            <a:ext cx="5938576" cy="4192520"/>
          </a:xfrm>
        </p:spPr>
        <p:txBody>
          <a:bodyPr>
            <a:noAutofit/>
          </a:bodyPr>
          <a:lstStyle/>
          <a:p>
            <a:pPr marL="0" indent="0">
              <a:spcBef>
                <a:spcPts val="375"/>
              </a:spcBef>
              <a:spcAft>
                <a:spcPts val="375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ДОЛЖНО СОДЕРЖАТЬ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Краткий обзор релевантных (соответствующих теме исследования) данных,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Критическая оценка литературы, имеющей отношение к рассматриваемой проблеме, 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Обоснование новизны и значимости исследования в глобальном плане (не только в плане данного города или страны), 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Определение нерешенных вопросов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Обоснование целей и задач 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Каждое ключевое слово статьи должно найти отражение во введении. 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Рекомендуется избегать длинных анализов и длинных исторических экскурсов. 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375"/>
              </a:spcBef>
              <a:spcAft>
                <a:spcPts val="375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Объем введения должен составлять от 200 до 300 слов в полнотекстовой статье, и от 50 до 100 слов в тезисах.</a:t>
            </a:r>
          </a:p>
        </p:txBody>
      </p:sp>
    </p:spTree>
    <p:extLst>
      <p:ext uri="{BB962C8B-B14F-4D97-AF65-F5344CB8AC3E}">
        <p14:creationId xmlns:p14="http://schemas.microsoft.com/office/powerpoint/2010/main" val="1345826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20AB5F-090A-7118-9C3D-E9A76C630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ru-RU" dirty="0"/>
              <a:t>Цель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53AF91-8C2F-B5F7-3666-023FE63F0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Формулируется таким образом, чтобы у читателя сформировалось полное представление о планируемом результате исследования. </a:t>
            </a:r>
          </a:p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должна соответствовать названию рукописи.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Объем описания цели исследования должен составлять от 10 до 50 слов в любом формате рукописи.</a:t>
            </a:r>
            <a:endParaRPr lang="ru-RU" sz="240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Красная точка и стрелки, указывающие на нее">
            <a:extLst>
              <a:ext uri="{FF2B5EF4-FFF2-40B4-BE49-F238E27FC236}">
                <a16:creationId xmlns:a16="http://schemas.microsoft.com/office/drawing/2014/main" id="{60DF9DF8-47C4-D2CB-5E9E-47942515A4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6" r="8193" b="-2"/>
          <a:stretch/>
        </p:blipFill>
        <p:spPr>
          <a:xfrm>
            <a:off x="7887184" y="1216477"/>
            <a:ext cx="3781051" cy="3781068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61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02473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Схема жилого дома">
            <a:extLst>
              <a:ext uri="{FF2B5EF4-FFF2-40B4-BE49-F238E27FC236}">
                <a16:creationId xmlns:a16="http://schemas.microsoft.com/office/drawing/2014/main" id="{92683E0E-0D63-3634-BBA3-D8FEF6E236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7" r="19819" b="2"/>
          <a:stretch/>
        </p:blipFill>
        <p:spPr>
          <a:xfrm>
            <a:off x="7968222" y="10"/>
            <a:ext cx="4223778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0EA676-6BB1-EFCD-731A-614CE44F3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6831188" cy="1322887"/>
          </a:xfrm>
        </p:spPr>
        <p:txBody>
          <a:bodyPr>
            <a:normAutofit/>
          </a:bodyPr>
          <a:lstStyle/>
          <a:p>
            <a:r>
              <a:rPr lang="ru-RU"/>
              <a:t>Материалы и методы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5DE1D2-B0A0-A824-A851-B8F2FCEE8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574" y="1815548"/>
            <a:ext cx="7222435" cy="4717774"/>
          </a:xfrm>
        </p:spPr>
        <p:txBody>
          <a:bodyPr>
            <a:normAutofit/>
          </a:bodyPr>
          <a:lstStyle/>
          <a:p>
            <a:pPr marL="0" indent="0">
              <a:spcBef>
                <a:spcPts val="375"/>
              </a:spcBef>
              <a:spcAft>
                <a:spcPts val="375"/>
              </a:spcAft>
              <a:buNone/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ДОЛЖЕН СОДЕРЖАТЬ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Критерии включения и исключения единиц наблюдения; 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Описание метода исследования; 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Детальное описание нового лекарства, метода, модификации, эксперимента, хирургического вмешательства в логичной последовательности.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160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Описание способа представления количественных и категориальных данных.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Способ отображения мер центральной тенденции (мода, медиана, 95%ДИ). 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 указании вероятности ошибки первого рода необходимо использовать точное значение </a:t>
            </a:r>
            <a:r>
              <a:rPr lang="ru-RU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 (использование знака ˂возможно только при значении менее 0,001)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 статистической обработке данных необходимо указывать: способ определения размера выборки; определение нормальности распределения данных; используемые методы сравнительного и/или корреляционного анализа, детальное описание моделей регрессионного анализа; используемое программное обеспечение для статистической обработки и его версия. 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Объем раздела материалы и методы должен составлять от 200 до 300 слов для полнотекстовой статьи, и от 100 до 200 слов для тезисов.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33747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ADBAE-9E8C-D798-AEAE-A53E3B873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ru-RU" sz="5400"/>
              <a:t>Результаты и обсуждение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397911-B352-0572-7561-4F6C51B83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Результаты должны быть ясными и лаконичными. При их обсуждении дается убедительное объяснение результатов и показывается их значимость. В случае проведения вычислительных исследований, полученные результаты должны быть сопоставлены с результатами из опубликованных ранее схожих исследований других авторов, если подобное возможно. </a:t>
            </a:r>
          </a:p>
          <a:p>
            <a:pPr>
              <a:spcBef>
                <a:spcPts val="375"/>
              </a:spcBef>
              <a:spcAft>
                <a:spcPts val="375"/>
              </a:spcAft>
            </a:pP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Объем данного раздела должен составлять от 600 до 1200 слов в полнотекстовых статьях, и от 150 до 250 слов для тезисов.</a:t>
            </a:r>
          </a:p>
        </p:txBody>
      </p:sp>
      <p:pic>
        <p:nvPicPr>
          <p:cNvPr id="5" name="Рисунок 4" descr="Ученый держит пластинку с ДНК в геле перед образцами для тестирования в лаборатории">
            <a:extLst>
              <a:ext uri="{FF2B5EF4-FFF2-40B4-BE49-F238E27FC236}">
                <a16:creationId xmlns:a16="http://schemas.microsoft.com/office/drawing/2014/main" id="{22472157-0F70-53D2-8AD2-0D0DA65B57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1" r="3315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27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A2149C-9039-D996-5A9F-7D56BB2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ru-RU" dirty="0"/>
              <a:t>Заключение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Рисунок 4" descr="Клавиатура калькулятора">
            <a:extLst>
              <a:ext uri="{FF2B5EF4-FFF2-40B4-BE49-F238E27FC236}">
                <a16:creationId xmlns:a16="http://schemas.microsoft.com/office/drawing/2014/main" id="{BEF689BB-0BF3-8602-81AD-C6FC40FD1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2" y="1845225"/>
            <a:ext cx="4777381" cy="299780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E2EE1330-7C04-DE99-2298-B012094AE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r>
              <a:rPr lang="ru-RU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Заключение должно соответствовать цели исследования, избегая необоснованных заявлений и выводов, которые не следуют из представленных наблюдений или расчетов. </a:t>
            </a:r>
          </a:p>
          <a:p>
            <a:r>
              <a:rPr lang="ru-RU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Объем заключения должен составлять в любом формате рукописи от 40 до 100 слов.</a:t>
            </a:r>
            <a:endParaRPr lang="ru-RU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4881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D0A20E-0A8D-6497-11D7-4EB6E4120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ru-RU" sz="3400"/>
              <a:t>Особенности оформления полнотекстовых статей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65279A-996E-44AE-CCB9-296A29EB2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2139"/>
            <a:ext cx="5801139" cy="38048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Приводятся следующие элементы:</a:t>
            </a:r>
          </a:p>
          <a:p>
            <a:r>
              <a:rPr lang="ru-RU" dirty="0"/>
              <a:t>Аннотация</a:t>
            </a:r>
          </a:p>
          <a:p>
            <a:r>
              <a:rPr lang="ru-RU" dirty="0"/>
              <a:t>Ключевые слов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Список литературы должен составлять от 5 до 20 источников</a:t>
            </a:r>
          </a:p>
        </p:txBody>
      </p:sp>
      <p:pic>
        <p:nvPicPr>
          <p:cNvPr id="5" name="Рисунок 4" descr="Цветной свернутый видеожурналы">
            <a:extLst>
              <a:ext uri="{FF2B5EF4-FFF2-40B4-BE49-F238E27FC236}">
                <a16:creationId xmlns:a16="http://schemas.microsoft.com/office/drawing/2014/main" id="{A0D13AAF-203A-023D-DBF3-49066E12FC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2" r="15547" b="-2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2160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925</Words>
  <Application>Microsoft Office PowerPoint</Application>
  <PresentationFormat>Широкоэкранный</PresentationFormat>
  <Paragraphs>75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ПОСОБИЕ ПО ОФОРМЛЕНИЮ РУКОПИСЕЙ ДЛЯ СБОРНИКА  «БЮЛЛЕТЕНЬ СГМУ»</vt:lpstr>
      <vt:lpstr>Объем текста рукописей</vt:lpstr>
      <vt:lpstr>Структура рукописи</vt:lpstr>
      <vt:lpstr>Введение</vt:lpstr>
      <vt:lpstr>Цель</vt:lpstr>
      <vt:lpstr>Материалы и методы</vt:lpstr>
      <vt:lpstr>Результаты и обсуждение</vt:lpstr>
      <vt:lpstr>Заключение</vt:lpstr>
      <vt:lpstr>Особенности оформления полнотекстовых статей</vt:lpstr>
      <vt:lpstr>Особенности оформления тезисов</vt:lpstr>
      <vt:lpstr>Оформление списка литературы</vt:lpstr>
      <vt:lpstr>Примеры оформления библиографических ссылок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ПОСОБИЕ ПО ОФОРМЛЕНИЮ РУКОПИСЕЙ ДЛЯ СБОРНИКА  «БЮЛЛЕТЕНЬ СГМУ»</dc:title>
  <dc:creator>SOFT 412413</dc:creator>
  <cp:lastModifiedBy>SOFT 412413</cp:lastModifiedBy>
  <cp:revision>1</cp:revision>
  <dcterms:created xsi:type="dcterms:W3CDTF">2023-09-21T19:38:59Z</dcterms:created>
  <dcterms:modified xsi:type="dcterms:W3CDTF">2023-09-21T20:14:31Z</dcterms:modified>
</cp:coreProperties>
</file>